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79" r:id="rId3"/>
    <p:sldId id="288" r:id="rId4"/>
    <p:sldId id="286" r:id="rId5"/>
    <p:sldId id="289" r:id="rId6"/>
    <p:sldId id="29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>
        <p:scale>
          <a:sx n="66" d="100"/>
          <a:sy n="66" d="100"/>
        </p:scale>
        <p:origin x="594" y="2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62300" y="840300"/>
            <a:ext cx="844200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87023" y="4317933"/>
            <a:ext cx="8442000" cy="1655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5674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341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3444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3063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7471" y="949521"/>
            <a:ext cx="83256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57959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50" name="Google Shape;5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764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37356" y="5634700"/>
            <a:ext cx="111848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4306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138600" y="1739800"/>
            <a:ext cx="9914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138600" y="3892600"/>
            <a:ext cx="9914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6438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026188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66B74D-F892-49CE-9363-F721415E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" y="366037"/>
            <a:ext cx="11360800" cy="606730"/>
          </a:xfrm>
        </p:spPr>
        <p:txBody>
          <a:bodyPr/>
          <a:lstStyle/>
          <a:p>
            <a:r>
              <a:rPr lang="en-US" dirty="0"/>
              <a:t>Genetic Capitalism in </a:t>
            </a:r>
            <a:r>
              <a:rPr lang="en-US" i="1" dirty="0"/>
              <a:t>E. coli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FCD1C6A-670D-4746-A176-F06C624D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" y="3495954"/>
            <a:ext cx="6353773" cy="29900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447DF1-D602-42C4-BA9F-D85951BE2A4B}"/>
              </a:ext>
            </a:extLst>
          </p:cNvPr>
          <p:cNvSpPr txBox="1"/>
          <p:nvPr/>
        </p:nvSpPr>
        <p:spPr>
          <a:xfrm>
            <a:off x="404400" y="972767"/>
            <a:ext cx="4658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Stabilizing Selection:</a:t>
            </a:r>
            <a:r>
              <a:rPr lang="en-US" dirty="0"/>
              <a:t> A genotype is gained and lost frequently across a lineage.</a:t>
            </a:r>
          </a:p>
          <a:p>
            <a:r>
              <a:rPr lang="en-US" b="1" dirty="0"/>
              <a:t>Genetic Capitalism:</a:t>
            </a:r>
            <a:r>
              <a:rPr lang="en-US" dirty="0"/>
              <a:t> A genotype is gained across a lineage and not often lost.</a:t>
            </a:r>
          </a:p>
          <a:p>
            <a:endParaRPr lang="en-US" dirty="0"/>
          </a:p>
          <a:p>
            <a:r>
              <a:rPr lang="en-US" b="1" dirty="0"/>
              <a:t>Data:</a:t>
            </a:r>
            <a:r>
              <a:rPr lang="en-US" dirty="0"/>
              <a:t> 29k </a:t>
            </a:r>
            <a:r>
              <a:rPr lang="en-US" i="1" dirty="0"/>
              <a:t>E. coli</a:t>
            </a:r>
            <a:r>
              <a:rPr lang="en-US" dirty="0"/>
              <a:t> isolates from the NCBI Pathogen Detection Database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EDC0EF3-837D-4AC5-A438-864C004FF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43" y="3631628"/>
            <a:ext cx="5777154" cy="271866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20BC2E-0942-4CC3-BE43-B5E080307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027" y="219436"/>
            <a:ext cx="4982617" cy="2718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F98C42-8B3A-450A-8B18-7979D1730A89}"/>
              </a:ext>
            </a:extLst>
          </p:cNvPr>
          <p:cNvSpPr txBox="1"/>
          <p:nvPr/>
        </p:nvSpPr>
        <p:spPr>
          <a:xfrm>
            <a:off x="2239174" y="6367872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Resistance Mechanism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34D016-D555-41E0-AD92-4239779D920C}"/>
              </a:ext>
            </a:extLst>
          </p:cNvPr>
          <p:cNvSpPr/>
          <p:nvPr/>
        </p:nvSpPr>
        <p:spPr>
          <a:xfrm>
            <a:off x="10564631" y="6516599"/>
            <a:ext cx="1627369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Ford et al. (2020)</a:t>
            </a:r>
          </a:p>
        </p:txBody>
      </p:sp>
    </p:spTree>
    <p:extLst>
      <p:ext uri="{BB962C8B-B14F-4D97-AF65-F5344CB8AC3E}">
        <p14:creationId xmlns:p14="http://schemas.microsoft.com/office/powerpoint/2010/main" val="84253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C030-18ED-4708-81F0-3BFCC90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ML for Malaria Testing 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63D4-DFF4-43C0-A182-08897B4D2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t="1019" r="3841" b="1017"/>
          <a:stretch/>
        </p:blipFill>
        <p:spPr>
          <a:xfrm>
            <a:off x="330198" y="1563446"/>
            <a:ext cx="3028951" cy="3941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C6AC130-F2FB-48D9-B4C1-75E3052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32" y="1563445"/>
            <a:ext cx="4142795" cy="2603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8A61493-B4A0-41F7-A5FB-0D4EBC80A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59" y="2959974"/>
            <a:ext cx="3987803" cy="2334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EAF35D2-6254-4C9C-976D-BA5A5687F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001" y="197390"/>
            <a:ext cx="1921283" cy="278271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AD10F64-9A42-4ECE-91EF-B5DA66435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195" y="4290830"/>
            <a:ext cx="3872208" cy="2442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 descr="Malaria Detection with Rapid Diagnostic Tests (RDTs) | The Partnership for  Global Health Technologies">
            <a:extLst>
              <a:ext uri="{FF2B5EF4-FFF2-40B4-BE49-F238E27FC236}">
                <a16:creationId xmlns:a16="http://schemas.microsoft.com/office/drawing/2014/main" id="{4A681D37-415D-4683-BF4B-9DA1057F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47" y="4328823"/>
            <a:ext cx="4530747" cy="21245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E5C7A67-A3FE-456F-8B41-B080B4D8D29F}"/>
              </a:ext>
            </a:extLst>
          </p:cNvPr>
          <p:cNvCxnSpPr>
            <a:cxnSpLocks/>
          </p:cNvCxnSpPr>
          <p:nvPr/>
        </p:nvCxnSpPr>
        <p:spPr>
          <a:xfrm>
            <a:off x="7833679" y="2203455"/>
            <a:ext cx="762767" cy="75651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EAC06F7-7C99-4B26-B1BE-6369C7140A6E}"/>
              </a:ext>
            </a:extLst>
          </p:cNvPr>
          <p:cNvCxnSpPr>
            <a:cxnSpLocks/>
          </p:cNvCxnSpPr>
          <p:nvPr/>
        </p:nvCxnSpPr>
        <p:spPr>
          <a:xfrm>
            <a:off x="9905043" y="3534311"/>
            <a:ext cx="762767" cy="75651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04FB412-21A0-2A4F-B2D8-4CF1A4A588B2}"/>
              </a:ext>
            </a:extLst>
          </p:cNvPr>
          <p:cNvSpPr/>
          <p:nvPr/>
        </p:nvSpPr>
        <p:spPr>
          <a:xfrm>
            <a:off x="6053761" y="6134827"/>
            <a:ext cx="1627369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Ford et al. (2021)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68A54-F23C-4161-A4F7-DB8E376A62B3}"/>
              </a:ext>
            </a:extLst>
          </p:cNvPr>
          <p:cNvSpPr txBox="1"/>
          <p:nvPr/>
        </p:nvSpPr>
        <p:spPr>
          <a:xfrm>
            <a:off x="7833679" y="1580606"/>
            <a:ext cx="13913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Explain important factors from general model.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BEAD5-4D0A-4069-B700-806FEB507481}"/>
              </a:ext>
            </a:extLst>
          </p:cNvPr>
          <p:cNvSpPr txBox="1"/>
          <p:nvPr/>
        </p:nvSpPr>
        <p:spPr>
          <a:xfrm>
            <a:off x="10679951" y="3524494"/>
            <a:ext cx="13913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Refine model using only genetic important factors.</a:t>
            </a:r>
          </a:p>
        </p:txBody>
      </p:sp>
    </p:spTree>
    <p:extLst>
      <p:ext uri="{BB962C8B-B14F-4D97-AF65-F5344CB8AC3E}">
        <p14:creationId xmlns:p14="http://schemas.microsoft.com/office/powerpoint/2010/main" val="239263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83411B-084F-47F3-8D89-08E1081F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65" y="1691620"/>
            <a:ext cx="3791309" cy="46381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AC030-18ED-4708-81F0-3BFCC90A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" y="156436"/>
            <a:ext cx="11360800" cy="622849"/>
          </a:xfrm>
        </p:spPr>
        <p:txBody>
          <a:bodyPr/>
          <a:lstStyle/>
          <a:p>
            <a:r>
              <a:rPr lang="en-US" dirty="0"/>
              <a:t>Explainable ML of Artemisinin Resistance in Malaria 🦟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4FB412-21A0-2A4F-B2D8-4CF1A4A588B2}"/>
              </a:ext>
            </a:extLst>
          </p:cNvPr>
          <p:cNvSpPr/>
          <p:nvPr/>
        </p:nvSpPr>
        <p:spPr>
          <a:xfrm>
            <a:off x="135931" y="6434944"/>
            <a:ext cx="2180405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Ford and </a:t>
            </a:r>
            <a:r>
              <a:rPr lang="en-US" sz="14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Janies</a:t>
            </a: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(2020)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FC016-89A4-4176-940D-548170C6A594}"/>
              </a:ext>
            </a:extLst>
          </p:cNvPr>
          <p:cNvSpPr txBox="1"/>
          <p:nvPr/>
        </p:nvSpPr>
        <p:spPr>
          <a:xfrm>
            <a:off x="268107" y="776845"/>
            <a:ext cx="3791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Task:</a:t>
            </a:r>
            <a:r>
              <a:rPr lang="en-US" dirty="0"/>
              <a:t> Create a ML model to predict artemisinin resistance and parasite clearance rate in </a:t>
            </a:r>
            <a:r>
              <a:rPr lang="en-US" i="1" dirty="0"/>
              <a:t>P. falciparum.</a:t>
            </a:r>
          </a:p>
        </p:txBody>
      </p:sp>
      <p:pic>
        <p:nvPicPr>
          <p:cNvPr id="18" name="Picture 17" descr="Chart, timeline, bar chart&#10;&#10;Description automatically generated">
            <a:extLst>
              <a:ext uri="{FF2B5EF4-FFF2-40B4-BE49-F238E27FC236}">
                <a16:creationId xmlns:a16="http://schemas.microsoft.com/office/drawing/2014/main" id="{8D9BB826-5695-40B7-9B9E-C033606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97" y="1491975"/>
            <a:ext cx="4967866" cy="503741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3E0B2B-EB4C-43A9-B7A5-18C311D825F7}"/>
              </a:ext>
            </a:extLst>
          </p:cNvPr>
          <p:cNvSpPr txBox="1"/>
          <p:nvPr/>
        </p:nvSpPr>
        <p:spPr>
          <a:xfrm>
            <a:off x="4082332" y="776845"/>
            <a:ext cx="4743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Data:</a:t>
            </a:r>
            <a:r>
              <a:rPr lang="en-US" dirty="0"/>
              <a:t> Transcriptomes of 30 </a:t>
            </a:r>
            <a:r>
              <a:rPr lang="en-US" i="1" dirty="0"/>
              <a:t>P. falciparum</a:t>
            </a:r>
            <a:r>
              <a:rPr lang="en-US" dirty="0"/>
              <a:t> isolates (5,540 genes).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37286-1FD7-4913-A61F-8D43BA250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01" y="3347006"/>
            <a:ext cx="4779523" cy="26930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17271FD-A8A0-4EDC-855C-D64216A20BF9}"/>
              </a:ext>
            </a:extLst>
          </p:cNvPr>
          <p:cNvSpPr/>
          <p:nvPr/>
        </p:nvSpPr>
        <p:spPr>
          <a:xfrm>
            <a:off x="9240086" y="1089744"/>
            <a:ext cx="2706053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Regression Model: Artemisinin Resistance (using IC</a:t>
            </a:r>
            <a:r>
              <a:rPr lang="en-US" baseline="-25000" dirty="0">
                <a:solidFill>
                  <a:schemeClr val="bg1"/>
                </a:solidFill>
              </a:rPr>
              <a:t>50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788B25-782A-402E-A381-E81738D4C948}"/>
              </a:ext>
            </a:extLst>
          </p:cNvPr>
          <p:cNvSpPr/>
          <p:nvPr/>
        </p:nvSpPr>
        <p:spPr>
          <a:xfrm>
            <a:off x="9254875" y="2122146"/>
            <a:ext cx="2691264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Classification Model: Parasite Clearance Rate (“Fast” or “Slow”)</a:t>
            </a:r>
          </a:p>
        </p:txBody>
      </p:sp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003499A2-4FFE-4AAC-957A-0FC0E2973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49" y="4693539"/>
            <a:ext cx="4448175" cy="205950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4401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EE2B-4388-2B46-AFF5-204643D6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" y="168575"/>
            <a:ext cx="11360800" cy="1232992"/>
          </a:xfrm>
        </p:spPr>
        <p:txBody>
          <a:bodyPr/>
          <a:lstStyle/>
          <a:p>
            <a:r>
              <a:rPr lang="en-US" dirty="0"/>
              <a:t>Deep Learning for Vaccine Efficacy</a:t>
            </a:r>
            <a:br>
              <a:rPr lang="en-US" dirty="0"/>
            </a:br>
            <a:r>
              <a:rPr lang="en-US" sz="2400" b="0" i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P. falciparum </a:t>
            </a:r>
            <a:r>
              <a:rPr lang="en-US" sz="2400" b="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Haplotyping for Understanding RTS,S Vaccine Efficacy in Ghana</a:t>
            </a:r>
            <a:endParaRPr lang="en-US" b="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3BEF0-6073-3F46-BCF9-B1F9BCCA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75" y="1403145"/>
            <a:ext cx="9434285" cy="2453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6C3FB-7425-9B4A-A81C-062E844CF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31"/>
          <a:stretch/>
        </p:blipFill>
        <p:spPr>
          <a:xfrm>
            <a:off x="1929656" y="3333862"/>
            <a:ext cx="3835448" cy="2242149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FD07635-A558-6A49-93C9-495C9BA0B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7067" y="237067"/>
            <a:ext cx="9177867" cy="63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buClr>
                <a:srgbClr val="000000"/>
              </a:buClr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85A78-80DD-D345-9017-21C75B720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528" y="3140744"/>
            <a:ext cx="3321631" cy="181056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77B3A9-9B36-8B43-A169-9AE10FD4F9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341" b="24727"/>
          <a:stretch/>
        </p:blipFill>
        <p:spPr>
          <a:xfrm>
            <a:off x="-190426" y="1866756"/>
            <a:ext cx="4723879" cy="2242149"/>
          </a:xfrm>
          <a:prstGeom prst="rect">
            <a:avLst/>
          </a:prstGeom>
        </p:spPr>
      </p:pic>
      <p:pic>
        <p:nvPicPr>
          <p:cNvPr id="22" name="Graphic 21" descr="Back">
            <a:extLst>
              <a:ext uri="{FF2B5EF4-FFF2-40B4-BE49-F238E27FC236}">
                <a16:creationId xmlns:a16="http://schemas.microsoft.com/office/drawing/2014/main" id="{808B073F-DAF8-2743-AF02-ABE2A0F71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04404" y="3796685"/>
            <a:ext cx="1219200" cy="1219200"/>
          </a:xfrm>
          <a:prstGeom prst="rect">
            <a:avLst/>
          </a:prstGeom>
        </p:spPr>
      </p:pic>
      <p:pic>
        <p:nvPicPr>
          <p:cNvPr id="23" name="Graphic 22" descr="Back">
            <a:extLst>
              <a:ext uri="{FF2B5EF4-FFF2-40B4-BE49-F238E27FC236}">
                <a16:creationId xmlns:a16="http://schemas.microsoft.com/office/drawing/2014/main" id="{FB86E0C7-F2F9-BB4C-A04F-2D81CEEBE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837976" y="4966411"/>
            <a:ext cx="1219200" cy="1219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550B83-1748-CD4D-A7A3-3C005EC10F86}"/>
              </a:ext>
            </a:extLst>
          </p:cNvPr>
          <p:cNvSpPr txBox="1"/>
          <p:nvPr/>
        </p:nvSpPr>
        <p:spPr>
          <a:xfrm>
            <a:off x="9454771" y="6194815"/>
            <a:ext cx="2589170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Dieng and Ford et al., (2021)</a:t>
            </a:r>
          </a:p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Progress.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6D9E70-8368-D84D-B88F-3CDEBD28FF15}"/>
              </a:ext>
            </a:extLst>
          </p:cNvPr>
          <p:cNvSpPr txBox="1"/>
          <p:nvPr/>
        </p:nvSpPr>
        <p:spPr>
          <a:xfrm>
            <a:off x="2045824" y="6096113"/>
            <a:ext cx="3011353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FF00FF"/>
                </a:solidFill>
                <a:latin typeface="Arial"/>
                <a:cs typeface="Arial"/>
                <a:sym typeface="Arial"/>
              </a:rPr>
              <a:t>Peptide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docking between </a:t>
            </a:r>
            <a:r>
              <a:rPr lang="en-US" sz="1867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HLA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and </a:t>
            </a:r>
            <a:r>
              <a:rPr lang="en-US" sz="186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sym typeface="Arial"/>
              </a:rPr>
              <a:t>T-Cell Receptor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20F7D-BC8F-F743-866F-2A6F985B6819}"/>
              </a:ext>
            </a:extLst>
          </p:cNvPr>
          <p:cNvSpPr txBox="1"/>
          <p:nvPr/>
        </p:nvSpPr>
        <p:spPr>
          <a:xfrm>
            <a:off x="136480" y="4667073"/>
            <a:ext cx="1843774" cy="88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Proteasomal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Degradation</a:t>
            </a:r>
          </a:p>
          <a:p>
            <a:pPr algn="ctr" defTabSz="1219170"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(to generate peptide)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E856FF-62BF-A14B-B53C-172E7DC65E52}"/>
              </a:ext>
            </a:extLst>
          </p:cNvPr>
          <p:cNvSpPr txBox="1"/>
          <p:nvPr/>
        </p:nvSpPr>
        <p:spPr>
          <a:xfrm>
            <a:off x="117014" y="1623647"/>
            <a:ext cx="259398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Sequence-to-Structure</a:t>
            </a:r>
          </a:p>
        </p:txBody>
      </p:sp>
      <p:pic>
        <p:nvPicPr>
          <p:cNvPr id="7" name="Picture 6" descr="A picture containing laser, hydrozoan&#10;&#10;Description automatically generated">
            <a:extLst>
              <a:ext uri="{FF2B5EF4-FFF2-40B4-BE49-F238E27FC236}">
                <a16:creationId xmlns:a16="http://schemas.microsoft.com/office/drawing/2014/main" id="{25E36810-11B0-4A17-A36E-D4366D6ACA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318" y="4406285"/>
            <a:ext cx="4697914" cy="21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4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A372-2779-41D4-B558-57C8E0FF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Sequence Analysis for SARS-CoV-2 Spike Variants</a:t>
            </a:r>
          </a:p>
        </p:txBody>
      </p:sp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F0BFAE3-53DF-4530-8F55-4AA838A32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8" t="5187" r="35761" b="9895"/>
          <a:stretch/>
        </p:blipFill>
        <p:spPr>
          <a:xfrm>
            <a:off x="278295" y="1401567"/>
            <a:ext cx="3468757" cy="4840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E5C96-95B1-469D-9BA5-9A7EA0C9FCAD}"/>
              </a:ext>
            </a:extLst>
          </p:cNvPr>
          <p:cNvSpPr txBox="1"/>
          <p:nvPr/>
        </p:nvSpPr>
        <p:spPr>
          <a:xfrm>
            <a:off x="2914667" y="4343399"/>
            <a:ext cx="4643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</a:rPr>
              <a:t>Magenta:</a:t>
            </a:r>
            <a:r>
              <a:rPr lang="en-US" dirty="0"/>
              <a:t> Predicted BV-1 Variant Structure </a:t>
            </a:r>
          </a:p>
          <a:p>
            <a:r>
              <a:rPr lang="en-US" b="1" dirty="0">
                <a:solidFill>
                  <a:srgbClr val="00B0F0"/>
                </a:solidFill>
              </a:rPr>
              <a:t>Cyan:</a:t>
            </a:r>
            <a:r>
              <a:rPr lang="en-US" dirty="0"/>
              <a:t> 7CAC Reference Structure</a:t>
            </a:r>
          </a:p>
          <a:p>
            <a:r>
              <a:rPr lang="en-US" b="1" dirty="0">
                <a:solidFill>
                  <a:srgbClr val="00B050"/>
                </a:solidFill>
              </a:rPr>
              <a:t>Green: </a:t>
            </a:r>
            <a:r>
              <a:rPr lang="en-US" dirty="0"/>
              <a:t>7CAC Antibody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CDAA4E-4DC9-4778-A20D-73AFF4238A18}"/>
              </a:ext>
            </a:extLst>
          </p:cNvPr>
          <p:cNvSpPr/>
          <p:nvPr/>
        </p:nvSpPr>
        <p:spPr>
          <a:xfrm>
            <a:off x="5041642" y="1791009"/>
            <a:ext cx="210871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Get Variant Sequence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(e.g., BV-1)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6295DA-1D6B-4735-BB2F-34EC05B1A89E}"/>
              </a:ext>
            </a:extLst>
          </p:cNvPr>
          <p:cNvSpPr/>
          <p:nvPr/>
        </p:nvSpPr>
        <p:spPr>
          <a:xfrm>
            <a:off x="8722433" y="1791009"/>
            <a:ext cx="210871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Get Reference Antibody Structure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(e.g., 7CAC Chains D&amp;E)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19DEEC-2B13-44DF-AAD7-4C023064BE45}"/>
              </a:ext>
            </a:extLst>
          </p:cNvPr>
          <p:cNvSpPr/>
          <p:nvPr/>
        </p:nvSpPr>
        <p:spPr>
          <a:xfrm>
            <a:off x="5041642" y="3094851"/>
            <a:ext cx="210871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Predict Structure using I-TASSER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DBD3B-CB97-480A-9259-BF9C61ECCB76}"/>
              </a:ext>
            </a:extLst>
          </p:cNvPr>
          <p:cNvSpPr/>
          <p:nvPr/>
        </p:nvSpPr>
        <p:spPr>
          <a:xfrm>
            <a:off x="8722433" y="3094851"/>
            <a:ext cx="210871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Dock Antibody with Structure using HADDOCK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BA995C-8782-4865-AAE3-F8FBA527DB62}"/>
              </a:ext>
            </a:extLst>
          </p:cNvPr>
          <p:cNvSpPr/>
          <p:nvPr/>
        </p:nvSpPr>
        <p:spPr>
          <a:xfrm>
            <a:off x="9603093" y="4639776"/>
            <a:ext cx="2108715" cy="150260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Compare Antibody Binding Between Reference and Prediction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(e.g., 7CAC vs. BV-1)</a:t>
            </a:r>
          </a:p>
        </p:txBody>
      </p:sp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1DF2F6D3-C664-474A-98BA-255E82E11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1842">
            <a:off x="6560753" y="3957981"/>
            <a:ext cx="2751283" cy="30087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1DCB6-40AC-478C-98C2-4C569B4ABD0C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6096000" y="2705409"/>
            <a:ext cx="0" cy="389442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CA35F2-F820-4C46-9395-AACFF9ECC2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776791" y="2705409"/>
            <a:ext cx="0" cy="389442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88826E-1B35-42E5-948C-AB66AA2CB7E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150357" y="3552051"/>
            <a:ext cx="1572076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4399804-1CE5-41E3-9E87-2BEEEC09791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16200000" flipH="1">
            <a:off x="9901859" y="3884183"/>
            <a:ext cx="630525" cy="880660"/>
          </a:xfrm>
          <a:prstGeom prst="bentConnector3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10685E4-E3CE-4905-92A7-9046BC1AB356}"/>
              </a:ext>
            </a:extLst>
          </p:cNvPr>
          <p:cNvSpPr/>
          <p:nvPr/>
        </p:nvSpPr>
        <p:spPr>
          <a:xfrm rot="11973285">
            <a:off x="1924538" y="1349740"/>
            <a:ext cx="486088" cy="1417721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7C06A1-A0ED-4F19-ACFB-70753C426A30}"/>
              </a:ext>
            </a:extLst>
          </p:cNvPr>
          <p:cNvSpPr txBox="1"/>
          <p:nvPr/>
        </p:nvSpPr>
        <p:spPr>
          <a:xfrm rot="17439337">
            <a:off x="1038685" y="1529399"/>
            <a:ext cx="130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Antibody Binding Site</a:t>
            </a:r>
          </a:p>
        </p:txBody>
      </p:sp>
    </p:spTree>
    <p:extLst>
      <p:ext uri="{BB962C8B-B14F-4D97-AF65-F5344CB8AC3E}">
        <p14:creationId xmlns:p14="http://schemas.microsoft.com/office/powerpoint/2010/main" val="303973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cac_vs_BV-1_white">
            <a:hlinkClick r:id="" action="ppaction://media"/>
            <a:extLst>
              <a:ext uri="{FF2B5EF4-FFF2-40B4-BE49-F238E27FC236}">
                <a16:creationId xmlns:a16="http://schemas.microsoft.com/office/drawing/2014/main" id="{EF419DFD-CE7E-401F-AA1E-96951743A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7504" y="-827314"/>
            <a:ext cx="7144496" cy="76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C01890-E9F1-4641-A2D8-22766BAE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" y="548767"/>
            <a:ext cx="5009429" cy="852800"/>
          </a:xfrm>
        </p:spPr>
        <p:txBody>
          <a:bodyPr/>
          <a:lstStyle/>
          <a:p>
            <a:pPr algn="ctr"/>
            <a:r>
              <a:rPr lang="en-US" dirty="0"/>
              <a:t>Comparison of Antibody Interaction 7CAC vs. BV-1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C60D20-FC80-48B7-A389-957F4D451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780478"/>
              </p:ext>
            </p:extLst>
          </p:nvPr>
        </p:nvGraphicFramePr>
        <p:xfrm>
          <a:off x="332919" y="1764695"/>
          <a:ext cx="5152390" cy="225590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338830">
                  <a:extLst>
                    <a:ext uri="{9D8B030D-6E8A-4147-A177-3AD203B41FA5}">
                      <a16:colId xmlns:a16="http://schemas.microsoft.com/office/drawing/2014/main" val="414041506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463420424"/>
                    </a:ext>
                  </a:extLst>
                </a:gridCol>
                <a:gridCol w="919480">
                  <a:extLst>
                    <a:ext uri="{9D8B030D-6E8A-4147-A177-3AD203B41FA5}">
                      <a16:colId xmlns:a16="http://schemas.microsoft.com/office/drawing/2014/main" val="3035874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7CAC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BV-1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525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HADDOCK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3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Van der Waals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2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Electrostatic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-243.7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-328.4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29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Desolvation</a:t>
                      </a:r>
                      <a:r>
                        <a:rPr lang="en-US" dirty="0"/>
                        <a:t>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424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Restraints Violation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09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09A3AD9-8DEC-4E1A-9081-1ED56B433BE5}"/>
              </a:ext>
            </a:extLst>
          </p:cNvPr>
          <p:cNvSpPr txBox="1"/>
          <p:nvPr/>
        </p:nvSpPr>
        <p:spPr>
          <a:xfrm>
            <a:off x="360948" y="4383727"/>
            <a:ext cx="5096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</a:rPr>
              <a:t>Magenta:</a:t>
            </a:r>
            <a:r>
              <a:rPr lang="en-US" dirty="0"/>
              <a:t> Predicted BV-1 Variant Structure </a:t>
            </a:r>
          </a:p>
          <a:p>
            <a:r>
              <a:rPr lang="en-US" b="1" dirty="0">
                <a:solidFill>
                  <a:srgbClr val="00B0F0"/>
                </a:solidFill>
              </a:rPr>
              <a:t>Cyan:</a:t>
            </a:r>
            <a:r>
              <a:rPr lang="en-US" dirty="0"/>
              <a:t> 7CAC Reference Structure</a:t>
            </a:r>
          </a:p>
          <a:p>
            <a:r>
              <a:rPr lang="en-US" b="1" dirty="0">
                <a:solidFill>
                  <a:srgbClr val="00B050"/>
                </a:solidFill>
              </a:rPr>
              <a:t>Green: </a:t>
            </a:r>
            <a:r>
              <a:rPr lang="en-US" dirty="0"/>
              <a:t>7CAC Antibody (Correctly bound)</a:t>
            </a:r>
          </a:p>
          <a:p>
            <a:r>
              <a:rPr lang="en-US" b="1" dirty="0">
                <a:solidFill>
                  <a:srgbClr val="92D050"/>
                </a:solidFill>
              </a:rPr>
              <a:t>Chartreuse:</a:t>
            </a:r>
            <a:r>
              <a:rPr lang="en-US" dirty="0"/>
              <a:t> 7CAC Antibody (Incorrectly bound)</a:t>
            </a:r>
          </a:p>
        </p:txBody>
      </p:sp>
    </p:spTree>
    <p:extLst>
      <p:ext uri="{BB962C8B-B14F-4D97-AF65-F5344CB8AC3E}">
        <p14:creationId xmlns:p14="http://schemas.microsoft.com/office/powerpoint/2010/main" val="12697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345</Words>
  <Application>Microsoft Office PowerPoint</Application>
  <PresentationFormat>Widescreen</PresentationFormat>
  <Paragraphs>61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Lato</vt:lpstr>
      <vt:lpstr>Raleway</vt:lpstr>
      <vt:lpstr>Swiss</vt:lpstr>
      <vt:lpstr>Genetic Capitalism in E. coli</vt:lpstr>
      <vt:lpstr>Explainable ML for Malaria Testing 🦟</vt:lpstr>
      <vt:lpstr>Explainable ML of Artemisinin Resistance in Malaria 🦟</vt:lpstr>
      <vt:lpstr>Deep Learning for Vaccine Efficacy P. falciparum Haplotyping for Understanding RTS,S Vaccine Efficacy in Ghana</vt:lpstr>
      <vt:lpstr>Protein Sequence Analysis for SARS-CoV-2 Spike Variants</vt:lpstr>
      <vt:lpstr>Comparison of Antibody Interaction 7CAC vs. BV-1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Capitalism in E. coli</dc:title>
  <dc:creator>Colby Ford</dc:creator>
  <cp:lastModifiedBy>Colby Ford</cp:lastModifiedBy>
  <cp:revision>14</cp:revision>
  <dcterms:created xsi:type="dcterms:W3CDTF">2021-05-04T12:43:48Z</dcterms:created>
  <dcterms:modified xsi:type="dcterms:W3CDTF">2021-05-06T15:26:26Z</dcterms:modified>
</cp:coreProperties>
</file>